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0"/>
  </p:notes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A02081-5F1A-4C2D-81E4-2D3FE6AE6731}" type="datetimeFigureOut">
              <a:rPr lang="en-US" smtClean="0"/>
              <a:pPr/>
              <a:t>10/5/2010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64C276-61E5-453F-B552-01897FD9C7E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submit a plan</a:t>
            </a:r>
            <a:r>
              <a:rPr lang="en-US" baseline="0" dirty="0" smtClean="0"/>
              <a:t> of study to the Graduate Committee (that is the deadline of the 12</a:t>
            </a:r>
            <a:r>
              <a:rPr lang="en-US" baseline="30000" dirty="0" smtClean="0"/>
              <a:t>th</a:t>
            </a:r>
            <a:r>
              <a:rPr lang="en-US" baseline="0" dirty="0" smtClean="0"/>
              <a:t> week of the second semester); once that is approved by the Grad Committee then they can file an electronic plan of study (EPOS).</a:t>
            </a:r>
            <a:endParaRPr lang="en-US" dirty="0"/>
          </a:p>
        </p:txBody>
      </p:sp>
      <p:sp>
        <p:nvSpPr>
          <p:cNvPr id="4" name="Slide Number Placeholder 3"/>
          <p:cNvSpPr>
            <a:spLocks noGrp="1"/>
          </p:cNvSpPr>
          <p:nvPr>
            <p:ph type="sldNum" sz="quarter" idx="10"/>
          </p:nvPr>
        </p:nvSpPr>
        <p:spPr/>
        <p:txBody>
          <a:bodyPr/>
          <a:lstStyle/>
          <a:p>
            <a:fld id="{F51909A2-08B1-4CBA-B5C2-9D21961F35F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Robin – you might note with point 4 that if</a:t>
            </a:r>
            <a:r>
              <a:rPr lang="en-US" baseline="0" dirty="0" smtClean="0"/>
              <a:t> the student wants to graduate in August, the Graduate School will require that they defend their thesis around the first week of July (so, they really don’t have the entire summer to finish their thesis if they want to graduate in August).</a:t>
            </a:r>
            <a:endParaRPr lang="en-US" dirty="0"/>
          </a:p>
        </p:txBody>
      </p:sp>
      <p:sp>
        <p:nvSpPr>
          <p:cNvPr id="4" name="Slide Number Placeholder 3"/>
          <p:cNvSpPr>
            <a:spLocks noGrp="1"/>
          </p:cNvSpPr>
          <p:nvPr>
            <p:ph type="sldNum" sz="quarter" idx="10"/>
          </p:nvPr>
        </p:nvSpPr>
        <p:spPr/>
        <p:txBody>
          <a:bodyPr/>
          <a:lstStyle/>
          <a:p>
            <a:fld id="{F51909A2-08B1-4CBA-B5C2-9D21961F35F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1909A2-08B1-4CBA-B5C2-9D21961F35F5}"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C49E2D6-02D7-464D-8F76-ED5635BA5D98}" type="datetimeFigureOut">
              <a:rPr lang="en-US" smtClean="0"/>
              <a:pPr/>
              <a:t>10/5/2010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035373-2FCA-46F4-A145-27C54372C3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9E2D6-02D7-464D-8F76-ED5635BA5D9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9E2D6-02D7-464D-8F76-ED5635BA5D9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49E2D6-02D7-464D-8F76-ED5635BA5D9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49E2D6-02D7-464D-8F76-ED5635BA5D9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35373-2FCA-46F4-A145-27C54372C3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49E2D6-02D7-464D-8F76-ED5635BA5D9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49E2D6-02D7-464D-8F76-ED5635BA5D98}" type="datetimeFigureOut">
              <a:rPr lang="en-US" smtClean="0"/>
              <a:pPr/>
              <a:t>10/5/2010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49E2D6-02D7-464D-8F76-ED5635BA5D98}" type="datetimeFigureOut">
              <a:rPr lang="en-US" smtClean="0"/>
              <a:pPr/>
              <a:t>10/5/2010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9E2D6-02D7-464D-8F76-ED5635BA5D98}" type="datetimeFigureOut">
              <a:rPr lang="en-US" smtClean="0"/>
              <a:pPr/>
              <a:t>10/5/2010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49E2D6-02D7-464D-8F76-ED5635BA5D9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35373-2FCA-46F4-A145-27C54372C3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49E2D6-02D7-464D-8F76-ED5635BA5D9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035373-2FCA-46F4-A145-27C54372C31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C49E2D6-02D7-464D-8F76-ED5635BA5D98}" type="datetimeFigureOut">
              <a:rPr lang="en-US" smtClean="0"/>
              <a:pPr/>
              <a:t>10/5/2010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035373-2FCA-46F4-A145-27C54372C31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la.purdue.edu/communication/graduate/assessment.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Re-Orientation</a:t>
            </a:r>
            <a:endParaRPr lang="en-US" dirty="0"/>
          </a:p>
        </p:txBody>
      </p:sp>
      <p:sp>
        <p:nvSpPr>
          <p:cNvPr id="3" name="Subtitle 2"/>
          <p:cNvSpPr>
            <a:spLocks noGrp="1"/>
          </p:cNvSpPr>
          <p:nvPr>
            <p:ph type="subTitle" idx="1"/>
          </p:nvPr>
        </p:nvSpPr>
        <p:spPr/>
        <p:txBody>
          <a:bodyPr/>
          <a:lstStyle/>
          <a:p>
            <a:endParaRPr lang="en-US" dirty="0" smtClean="0"/>
          </a:p>
          <a:p>
            <a:r>
              <a:rPr lang="en-US" smtClean="0"/>
              <a:t>2</a:t>
            </a:r>
            <a:r>
              <a:rPr lang="en-US" baseline="30000" smtClean="0"/>
              <a:t>nd</a:t>
            </a:r>
            <a:r>
              <a:rPr lang="en-US" smtClean="0"/>
              <a:t> Year Masters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990600" y="457200"/>
            <a:ext cx="7848600" cy="762000"/>
          </a:xfrm>
        </p:spPr>
        <p:txBody>
          <a:bodyPr>
            <a:normAutofit fontScale="90000"/>
          </a:bodyPr>
          <a:lstStyle/>
          <a:p>
            <a:pPr eaLnBrk="1" hangingPunct="1"/>
            <a:r>
              <a:rPr lang="en-US" dirty="0" smtClean="0"/>
              <a:t>Plans of Study (POS)</a:t>
            </a:r>
          </a:p>
        </p:txBody>
      </p:sp>
      <p:sp>
        <p:nvSpPr>
          <p:cNvPr id="35843" name="Rectangle 3"/>
          <p:cNvSpPr>
            <a:spLocks noGrp="1" noChangeArrowheads="1"/>
          </p:cNvSpPr>
          <p:nvPr>
            <p:ph idx="1"/>
          </p:nvPr>
        </p:nvSpPr>
        <p:spPr>
          <a:xfrm>
            <a:off x="1295400" y="1143000"/>
            <a:ext cx="7313613" cy="5715000"/>
          </a:xfrm>
        </p:spPr>
        <p:txBody>
          <a:bodyPr>
            <a:normAutofit fontScale="85000" lnSpcReduction="10000"/>
          </a:bodyPr>
          <a:lstStyle/>
          <a:p>
            <a:pPr eaLnBrk="1" hangingPunct="1"/>
            <a:endParaRPr lang="en-US" sz="2000" dirty="0" smtClean="0"/>
          </a:p>
          <a:p>
            <a:pPr eaLnBrk="1" hangingPunct="1"/>
            <a:r>
              <a:rPr lang="en-US" sz="2000" b="1" dirty="0" smtClean="0"/>
              <a:t>Thesis Track POS (must be completed by 12</a:t>
            </a:r>
            <a:r>
              <a:rPr lang="en-US" sz="2000" b="1" baseline="30000" dirty="0" smtClean="0"/>
              <a:t>th</a:t>
            </a:r>
            <a:r>
              <a:rPr lang="en-US" sz="2000" b="1" dirty="0" smtClean="0"/>
              <a:t> week of second sem.)</a:t>
            </a:r>
          </a:p>
          <a:p>
            <a:pPr lvl="1"/>
            <a:r>
              <a:rPr lang="en-US" sz="2000" dirty="0" smtClean="0"/>
              <a:t>24 hours of coursework (of these, 12 hours in major area; number of hours in minor area depends on how many minors you have; see POS worksheet)</a:t>
            </a:r>
          </a:p>
          <a:p>
            <a:pPr lvl="1"/>
            <a:r>
              <a:rPr lang="en-US" sz="2000" dirty="0" smtClean="0"/>
              <a:t>Remaining hours (of the 36) are thesis research credits</a:t>
            </a:r>
          </a:p>
          <a:p>
            <a:pPr lvl="1"/>
            <a:r>
              <a:rPr lang="en-US" sz="2000" dirty="0" smtClean="0"/>
              <a:t>3 faculty members on your committee , including your chair (they all can be from COM)</a:t>
            </a:r>
          </a:p>
          <a:p>
            <a:pPr lvl="1"/>
            <a:r>
              <a:rPr lang="en-US" sz="2000" dirty="0" smtClean="0"/>
              <a:t>In addition to the POS:</a:t>
            </a:r>
          </a:p>
          <a:p>
            <a:pPr lvl="2"/>
            <a:r>
              <a:rPr lang="en-US" sz="2000" dirty="0" smtClean="0"/>
              <a:t>A prospectus and an oral defense of the thesis prospectus are </a:t>
            </a:r>
            <a:r>
              <a:rPr lang="en-US" sz="2000" u="sng" dirty="0" smtClean="0"/>
              <a:t>required</a:t>
            </a:r>
          </a:p>
          <a:p>
            <a:pPr lvl="2"/>
            <a:r>
              <a:rPr lang="en-US" sz="2000" dirty="0" smtClean="0"/>
              <a:t>An oral defense of the thesis is </a:t>
            </a:r>
            <a:r>
              <a:rPr lang="en-US" sz="2000" u="sng" dirty="0" smtClean="0"/>
              <a:t>required</a:t>
            </a:r>
          </a:p>
          <a:p>
            <a:r>
              <a:rPr lang="en-US" sz="2000" b="1" dirty="0" smtClean="0"/>
              <a:t>Non-thesis Track POS (must be completed by 12</a:t>
            </a:r>
            <a:r>
              <a:rPr lang="en-US" sz="2000" b="1" baseline="30000" dirty="0" smtClean="0"/>
              <a:t>th</a:t>
            </a:r>
            <a:r>
              <a:rPr lang="en-US" sz="2000" b="1" dirty="0" smtClean="0"/>
              <a:t> week of second sem.)</a:t>
            </a:r>
          </a:p>
          <a:p>
            <a:pPr lvl="1"/>
            <a:r>
              <a:rPr lang="en-US" sz="2000" dirty="0" smtClean="0"/>
              <a:t>All 36 hours are taken in coursework</a:t>
            </a:r>
          </a:p>
          <a:p>
            <a:pPr lvl="1"/>
            <a:r>
              <a:rPr lang="en-US" sz="2000" dirty="0" smtClean="0"/>
              <a:t>18 hours in major area</a:t>
            </a:r>
          </a:p>
          <a:p>
            <a:pPr lvl="1"/>
            <a:r>
              <a:rPr lang="en-US" sz="2000" dirty="0" smtClean="0"/>
              <a:t>Number of hours in minor area depends on how many minors you have</a:t>
            </a:r>
          </a:p>
          <a:p>
            <a:pPr lvl="1"/>
            <a:r>
              <a:rPr lang="en-US" sz="2000" dirty="0" smtClean="0"/>
              <a:t>3 faculty members on your committee , including your chair (all members write comprehensive exam questions for you; see the Graduate Manual for more details)</a:t>
            </a:r>
            <a:endParaRPr lang="en-US" sz="1600" dirty="0" smtClean="0"/>
          </a:p>
          <a:p>
            <a:pPr eaLnBrk="1" hangingPunct="1"/>
            <a:endParaRPr lang="en-US" sz="2000" dirty="0" smtClean="0"/>
          </a:p>
          <a:p>
            <a:pPr eaLnBrk="1" hangingPunct="1"/>
            <a:endParaRPr lang="en-US" sz="2000" dirty="0" smtClean="0"/>
          </a:p>
          <a:p>
            <a:pPr eaLnBrk="1" hangingPunct="1">
              <a:buFontTx/>
              <a:buNone/>
            </a:pPr>
            <a:endParaRPr lang="en-US" dirty="0" smtClean="0"/>
          </a:p>
          <a:p>
            <a:pPr eaLnBrk="1" hangingPunct="1">
              <a:buFontTx/>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84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84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84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84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84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84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84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84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84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84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z="3200" smtClean="0"/>
              <a:t>Benchmarks for Thesis Track Masters</a:t>
            </a:r>
          </a:p>
        </p:txBody>
      </p:sp>
      <p:sp>
        <p:nvSpPr>
          <p:cNvPr id="36867" name="Rectangle 3"/>
          <p:cNvSpPr>
            <a:spLocks noGrp="1" noChangeArrowheads="1"/>
          </p:cNvSpPr>
          <p:nvPr>
            <p:ph idx="1"/>
          </p:nvPr>
        </p:nvSpPr>
        <p:spPr>
          <a:xfrm>
            <a:off x="1295400" y="1524000"/>
            <a:ext cx="7313613" cy="4525963"/>
          </a:xfrm>
        </p:spPr>
        <p:txBody>
          <a:bodyPr/>
          <a:lstStyle/>
          <a:p>
            <a:pPr marL="533400" indent="-533400" eaLnBrk="1" hangingPunct="1">
              <a:lnSpc>
                <a:spcPct val="90000"/>
              </a:lnSpc>
              <a:buFont typeface="Wingdings" pitchFamily="2" charset="2"/>
              <a:buAutoNum type="arabicParenBoth"/>
            </a:pPr>
            <a:endParaRPr lang="en-US" sz="2400" dirty="0" smtClean="0"/>
          </a:p>
          <a:p>
            <a:pPr marL="533400" indent="-533400" eaLnBrk="1" hangingPunct="1">
              <a:lnSpc>
                <a:spcPct val="90000"/>
              </a:lnSpc>
              <a:buFont typeface="Wingdings" pitchFamily="2" charset="2"/>
              <a:buAutoNum type="arabicParenBoth"/>
            </a:pPr>
            <a:r>
              <a:rPr lang="en-US" sz="2000" dirty="0" smtClean="0"/>
              <a:t>Select major professor, file plan of study by end of 2</a:t>
            </a:r>
            <a:r>
              <a:rPr lang="en-US" sz="2000" baseline="30000" dirty="0" smtClean="0"/>
              <a:t>nd</a:t>
            </a:r>
            <a:r>
              <a:rPr lang="en-US" sz="2000" dirty="0" smtClean="0"/>
              <a:t> semester (12</a:t>
            </a:r>
            <a:r>
              <a:rPr lang="en-US" sz="2000" baseline="30000" dirty="0" smtClean="0"/>
              <a:t>th</a:t>
            </a:r>
            <a:r>
              <a:rPr lang="en-US" sz="2000" dirty="0" smtClean="0"/>
              <a:t> week)</a:t>
            </a:r>
          </a:p>
          <a:p>
            <a:pPr marL="533400" indent="-533400" eaLnBrk="1" hangingPunct="1">
              <a:lnSpc>
                <a:spcPct val="90000"/>
              </a:lnSpc>
              <a:buFont typeface="Wingdings" pitchFamily="2" charset="2"/>
              <a:buAutoNum type="arabicParenBoth"/>
            </a:pPr>
            <a:endParaRPr lang="en-US" sz="2000" dirty="0" smtClean="0"/>
          </a:p>
          <a:p>
            <a:pPr marL="533400" indent="-533400" eaLnBrk="1" hangingPunct="1">
              <a:lnSpc>
                <a:spcPct val="90000"/>
              </a:lnSpc>
              <a:buFont typeface="Wingdings" pitchFamily="2" charset="2"/>
              <a:buAutoNum type="arabicParenBoth"/>
            </a:pPr>
            <a:r>
              <a:rPr lang="en-US" sz="2000" dirty="0" smtClean="0"/>
              <a:t>Complete 18 hours of coursework within first 12 months (including summer; ideally 21 hours)</a:t>
            </a:r>
          </a:p>
          <a:p>
            <a:pPr marL="533400" indent="-533400" eaLnBrk="1" hangingPunct="1">
              <a:lnSpc>
                <a:spcPct val="90000"/>
              </a:lnSpc>
              <a:buFont typeface="Wingdings" pitchFamily="2" charset="2"/>
              <a:buAutoNum type="arabicParenBoth"/>
            </a:pPr>
            <a:endParaRPr lang="en-US" sz="2000" dirty="0" smtClean="0"/>
          </a:p>
          <a:p>
            <a:pPr marL="533400" indent="-533400" eaLnBrk="1" hangingPunct="1">
              <a:lnSpc>
                <a:spcPct val="90000"/>
              </a:lnSpc>
              <a:buFont typeface="Wingdings" pitchFamily="2" charset="2"/>
              <a:buAutoNum type="arabicParenBoth"/>
            </a:pPr>
            <a:r>
              <a:rPr lang="en-US" sz="2000" dirty="0" smtClean="0"/>
              <a:t>Defend thesis prospectus by end of 3</a:t>
            </a:r>
            <a:r>
              <a:rPr lang="en-US" sz="2000" baseline="30000" dirty="0" smtClean="0"/>
              <a:t>rd</a:t>
            </a:r>
            <a:r>
              <a:rPr lang="en-US" sz="2000" dirty="0" smtClean="0"/>
              <a:t> semester (earlier if possible)</a:t>
            </a:r>
          </a:p>
          <a:p>
            <a:pPr marL="533400" indent="-533400" eaLnBrk="1" hangingPunct="1">
              <a:lnSpc>
                <a:spcPct val="90000"/>
              </a:lnSpc>
              <a:buFont typeface="Wingdings" pitchFamily="2" charset="2"/>
              <a:buAutoNum type="arabicParenBoth"/>
            </a:pPr>
            <a:endParaRPr lang="en-US" sz="2000" dirty="0" smtClean="0"/>
          </a:p>
          <a:p>
            <a:pPr marL="533400" indent="-533400" eaLnBrk="1" hangingPunct="1">
              <a:lnSpc>
                <a:spcPct val="90000"/>
              </a:lnSpc>
              <a:buFont typeface="Wingdings" pitchFamily="2" charset="2"/>
              <a:buAutoNum type="arabicParenBoth"/>
            </a:pPr>
            <a:r>
              <a:rPr lang="en-US" sz="2000" dirty="0" smtClean="0"/>
              <a:t>Defend thesis within 24 months (spring/summer of 2</a:t>
            </a:r>
            <a:r>
              <a:rPr lang="en-US" sz="2000" baseline="30000" dirty="0" smtClean="0"/>
              <a:t>nd</a:t>
            </a:r>
            <a:r>
              <a:rPr lang="en-US" sz="2000" dirty="0" smtClean="0"/>
              <a:t> year)</a:t>
            </a:r>
          </a:p>
          <a:p>
            <a:pPr marL="533400" indent="-533400" eaLnBrk="1" hangingPunct="1">
              <a:lnSpc>
                <a:spcPct val="90000"/>
              </a:lnSpc>
              <a:buFont typeface="Wingdings" pitchFamily="2" charset="2"/>
              <a:buAutoNum type="arabicParenBoth"/>
            </a:pPr>
            <a:endParaRPr lang="en-US" sz="1600" dirty="0" smtClean="0"/>
          </a:p>
          <a:p>
            <a:pPr marL="533400" indent="-533400" eaLnBrk="1" hangingPunct="1">
              <a:lnSpc>
                <a:spcPct val="90000"/>
              </a:lnSpc>
              <a:buFont typeface="Wingdings" pitchFamily="2" charset="2"/>
              <a:buAutoNum type="arabicParenBoth"/>
            </a:pPr>
            <a:endParaRPr lang="en-US" sz="2400" dirty="0" smtClean="0"/>
          </a:p>
          <a:p>
            <a:pPr marL="533400" indent="-533400" eaLnBrk="1" hangingPunct="1">
              <a:lnSpc>
                <a:spcPct val="90000"/>
              </a:lnSpc>
              <a:buFont typeface="Wingdings" pitchFamily="2" charset="2"/>
              <a:buAutoNum type="arabicParenBoth"/>
            </a:pPr>
            <a:endParaRPr lang="en-US"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1219200" y="274638"/>
            <a:ext cx="7924800" cy="1143000"/>
          </a:xfrm>
        </p:spPr>
        <p:txBody>
          <a:bodyPr/>
          <a:lstStyle/>
          <a:p>
            <a:pPr eaLnBrk="1" hangingPunct="1"/>
            <a:r>
              <a:rPr lang="en-US" sz="3200" smtClean="0"/>
              <a:t>Benchmarks for Non-thesis Track Masters</a:t>
            </a:r>
          </a:p>
        </p:txBody>
      </p:sp>
      <p:sp>
        <p:nvSpPr>
          <p:cNvPr id="37891" name="Rectangle 3"/>
          <p:cNvSpPr>
            <a:spLocks noGrp="1" noChangeArrowheads="1"/>
          </p:cNvSpPr>
          <p:nvPr>
            <p:ph idx="1"/>
          </p:nvPr>
        </p:nvSpPr>
        <p:spPr/>
        <p:txBody>
          <a:bodyPr/>
          <a:lstStyle/>
          <a:p>
            <a:pPr marL="533400" indent="-533400" eaLnBrk="1" hangingPunct="1">
              <a:buFont typeface="Wingdings" pitchFamily="2" charset="2"/>
              <a:buAutoNum type="arabicParenBoth"/>
            </a:pPr>
            <a:endParaRPr lang="en-US" sz="3200" dirty="0" smtClean="0"/>
          </a:p>
          <a:p>
            <a:pPr marL="533400" indent="-533400" eaLnBrk="1" hangingPunct="1">
              <a:buFont typeface="Wingdings" pitchFamily="2" charset="2"/>
              <a:buAutoNum type="arabicParenBoth"/>
            </a:pPr>
            <a:r>
              <a:rPr lang="en-US" sz="2000" dirty="0" smtClean="0"/>
              <a:t>Select major professor, file plan of study by end of 2</a:t>
            </a:r>
            <a:r>
              <a:rPr lang="en-US" sz="2000" baseline="30000" dirty="0" smtClean="0"/>
              <a:t>nd</a:t>
            </a:r>
            <a:r>
              <a:rPr lang="en-US" sz="2000" dirty="0" smtClean="0"/>
              <a:t> semester (12</a:t>
            </a:r>
            <a:r>
              <a:rPr lang="en-US" sz="2000" baseline="30000" dirty="0" smtClean="0"/>
              <a:t>th</a:t>
            </a:r>
            <a:r>
              <a:rPr lang="en-US" sz="2000" dirty="0" smtClean="0"/>
              <a:t> week)</a:t>
            </a:r>
          </a:p>
          <a:p>
            <a:pPr marL="533400" indent="-533400" eaLnBrk="1" hangingPunct="1">
              <a:buFont typeface="Wingdings" pitchFamily="2" charset="2"/>
              <a:buAutoNum type="arabicParenBoth"/>
            </a:pPr>
            <a:endParaRPr lang="en-US" sz="2000" dirty="0" smtClean="0"/>
          </a:p>
          <a:p>
            <a:pPr marL="533400" indent="-533400" eaLnBrk="1" hangingPunct="1">
              <a:buFont typeface="Wingdings" pitchFamily="2" charset="2"/>
              <a:buAutoNum type="arabicParenBoth"/>
            </a:pPr>
            <a:r>
              <a:rPr lang="en-US" sz="2000" dirty="0" smtClean="0"/>
              <a:t>Complete 18 hours of coursework within first 12 months (including summer; ideally 21 hours)</a:t>
            </a:r>
          </a:p>
          <a:p>
            <a:pPr marL="533400" indent="-533400" eaLnBrk="1" hangingPunct="1">
              <a:buFont typeface="Wingdings" pitchFamily="2" charset="2"/>
              <a:buAutoNum type="arabicParenBoth"/>
            </a:pPr>
            <a:endParaRPr lang="en-US" sz="2000" dirty="0" smtClean="0"/>
          </a:p>
          <a:p>
            <a:pPr marL="533400" indent="-533400" eaLnBrk="1" hangingPunct="1">
              <a:buFont typeface="Wingdings" pitchFamily="2" charset="2"/>
              <a:buAutoNum type="arabicParenBoth"/>
            </a:pPr>
            <a:r>
              <a:rPr lang="en-US" sz="2000" dirty="0" smtClean="0"/>
              <a:t>Complete 36 hours of coursework within 24 months (spring/summer of 2</a:t>
            </a:r>
            <a:r>
              <a:rPr lang="en-US" sz="2000" baseline="30000" dirty="0" smtClean="0"/>
              <a:t>nd</a:t>
            </a:r>
            <a:r>
              <a:rPr lang="en-US" sz="2000" dirty="0" smtClean="0"/>
              <a:t> year)</a:t>
            </a:r>
          </a:p>
          <a:p>
            <a:pPr marL="533400" indent="-533400" eaLnBrk="1" hangingPunct="1">
              <a:buFont typeface="Wingdings" pitchFamily="2" charset="2"/>
              <a:buAutoNum type="arabicParenBoth"/>
            </a:pPr>
            <a:endParaRPr lang="en-US" sz="2000" dirty="0" smtClean="0"/>
          </a:p>
          <a:p>
            <a:pPr marL="533400" indent="-533400" eaLnBrk="1" hangingPunct="1">
              <a:buFont typeface="Wingdings" pitchFamily="2" charset="2"/>
              <a:buAutoNum type="arabicParenBoth"/>
            </a:pPr>
            <a:r>
              <a:rPr lang="en-US" sz="2000" dirty="0" smtClean="0"/>
              <a:t>Successfully complete comprehensive exams by end of 4</a:t>
            </a:r>
            <a:r>
              <a:rPr lang="en-US" sz="2000" baseline="30000" dirty="0" smtClean="0"/>
              <a:t>th</a:t>
            </a:r>
            <a:r>
              <a:rPr lang="en-US" sz="2000" dirty="0" smtClean="0"/>
              <a:t> semester (spring of 2</a:t>
            </a:r>
            <a:r>
              <a:rPr lang="en-US" sz="2000" baseline="30000" dirty="0" smtClean="0"/>
              <a:t>nd</a:t>
            </a:r>
            <a:r>
              <a:rPr lang="en-US" sz="2000" dirty="0" smtClean="0"/>
              <a:t> year)</a:t>
            </a:r>
          </a:p>
          <a:p>
            <a:pPr marL="533400" indent="-533400" eaLnBrk="1" hangingPunct="1"/>
            <a:endParaRPr lang="en-US" sz="1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normAutofit fontScale="90000"/>
          </a:bodyPr>
          <a:lstStyle/>
          <a:p>
            <a:pPr eaLnBrk="1" hangingPunct="1"/>
            <a:r>
              <a:rPr lang="en-US" smtClean="0"/>
              <a:t>Benchmarks Additional Information</a:t>
            </a:r>
          </a:p>
        </p:txBody>
      </p:sp>
      <p:sp>
        <p:nvSpPr>
          <p:cNvPr id="48130" name="Rectangle 3"/>
          <p:cNvSpPr>
            <a:spLocks noGrp="1" noChangeArrowheads="1"/>
          </p:cNvSpPr>
          <p:nvPr>
            <p:ph idx="1"/>
          </p:nvPr>
        </p:nvSpPr>
        <p:spPr>
          <a:xfrm>
            <a:off x="1447800" y="1720850"/>
            <a:ext cx="7313613" cy="4405313"/>
          </a:xfrm>
        </p:spPr>
        <p:txBody>
          <a:bodyPr/>
          <a:lstStyle/>
          <a:p>
            <a:pPr eaLnBrk="1" hangingPunct="1">
              <a:lnSpc>
                <a:spcPct val="90000"/>
              </a:lnSpc>
            </a:pPr>
            <a:endParaRPr lang="en-US" sz="2000" dirty="0" smtClean="0"/>
          </a:p>
          <a:p>
            <a:pPr eaLnBrk="1" hangingPunct="1">
              <a:lnSpc>
                <a:spcPct val="90000"/>
              </a:lnSpc>
              <a:buFontTx/>
              <a:buNone/>
            </a:pPr>
            <a:r>
              <a:rPr lang="en-US" sz="2000" dirty="0" smtClean="0"/>
              <a:t>More information about benchmarks for masters’ students (thesis and non-thesis track) can be found at:</a:t>
            </a:r>
          </a:p>
          <a:p>
            <a:pPr eaLnBrk="1" hangingPunct="1">
              <a:lnSpc>
                <a:spcPct val="90000"/>
              </a:lnSpc>
              <a:buFontTx/>
              <a:buNone/>
            </a:pPr>
            <a:endParaRPr lang="en-US" sz="2000" dirty="0" smtClean="0"/>
          </a:p>
          <a:p>
            <a:pPr eaLnBrk="1" hangingPunct="1">
              <a:lnSpc>
                <a:spcPct val="90000"/>
              </a:lnSpc>
              <a:buFontTx/>
              <a:buNone/>
            </a:pPr>
            <a:r>
              <a:rPr lang="en-US" sz="2000" dirty="0" smtClean="0"/>
              <a:t>“Assessing Your Progress”</a:t>
            </a:r>
          </a:p>
          <a:p>
            <a:pPr eaLnBrk="1" hangingPunct="1">
              <a:lnSpc>
                <a:spcPct val="90000"/>
              </a:lnSpc>
              <a:buFontTx/>
              <a:buNone/>
            </a:pPr>
            <a:r>
              <a:rPr lang="en-US" dirty="0" smtClean="0">
                <a:hlinkClick r:id="rId2"/>
              </a:rPr>
              <a:t>http://www.cla.purdue.edu/communication/graduate/assessment.shtml</a:t>
            </a:r>
            <a:endParaRPr lang="en-US" dirty="0" smtClean="0"/>
          </a:p>
          <a:p>
            <a:pPr eaLnBrk="1" hangingPunct="1">
              <a:lnSpc>
                <a:spcPct val="90000"/>
              </a:lnSpc>
              <a:buFontTx/>
              <a:buNone/>
            </a:pPr>
            <a:endParaRPr lang="en-US" sz="2000" dirty="0" smtClean="0"/>
          </a:p>
          <a:p>
            <a:pPr eaLnBrk="1" hangingPunct="1">
              <a:lnSpc>
                <a:spcPct val="90000"/>
              </a:lnSpc>
              <a:buFontTx/>
              <a:buNone/>
            </a:pPr>
            <a:endParaRPr lang="en-US" sz="20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Reminders and Upcoming Events</a:t>
            </a:r>
            <a:endParaRPr lang="en-US" dirty="0"/>
          </a:p>
        </p:txBody>
      </p:sp>
      <p:sp>
        <p:nvSpPr>
          <p:cNvPr id="3" name="Content Placeholder 2"/>
          <p:cNvSpPr>
            <a:spLocks noGrp="1"/>
          </p:cNvSpPr>
          <p:nvPr>
            <p:ph idx="1"/>
          </p:nvPr>
        </p:nvSpPr>
        <p:spPr>
          <a:xfrm>
            <a:off x="457200" y="1981200"/>
            <a:ext cx="8229600" cy="5257800"/>
          </a:xfrm>
        </p:spPr>
        <p:txBody>
          <a:bodyPr>
            <a:normAutofit/>
          </a:bodyPr>
          <a:lstStyle/>
          <a:p>
            <a:r>
              <a:rPr lang="en-US" dirty="0" smtClean="0"/>
              <a:t>Grad School will have plagiarism checking program</a:t>
            </a:r>
          </a:p>
          <a:p>
            <a:r>
              <a:rPr lang="en-US" dirty="0" smtClean="0"/>
              <a:t>Electronic IRB submission pilot (January, 2011)</a:t>
            </a:r>
          </a:p>
          <a:p>
            <a:r>
              <a:rPr lang="en-US" dirty="0"/>
              <a:t>G</a:t>
            </a:r>
            <a:r>
              <a:rPr lang="en-US" dirty="0" smtClean="0"/>
              <a:t>raduation deadlines and paperwork (Dec &amp; May)</a:t>
            </a:r>
          </a:p>
          <a:p>
            <a:r>
              <a:rPr lang="en-US" dirty="0" smtClean="0"/>
              <a:t>Reminder -- funding for two years</a:t>
            </a:r>
          </a:p>
          <a:p>
            <a:r>
              <a:rPr lang="en-US" dirty="0" smtClean="0"/>
              <a:t>Applying </a:t>
            </a:r>
            <a:r>
              <a:rPr lang="en-US" dirty="0"/>
              <a:t>to PhD </a:t>
            </a:r>
            <a:r>
              <a:rPr lang="en-US" dirty="0" smtClean="0"/>
              <a:t>timeline</a:t>
            </a:r>
          </a:p>
          <a:p>
            <a:r>
              <a:rPr lang="en-US" dirty="0" smtClean="0"/>
              <a:t>Travel support:  $200 (presenting); $150 (not-presenting)</a:t>
            </a:r>
          </a:p>
          <a:p>
            <a:r>
              <a:rPr lang="en-US" dirty="0" smtClean="0"/>
              <a:t>Graduate Student Exchange with Copenhagen Business School </a:t>
            </a:r>
          </a:p>
          <a:p>
            <a:pPr>
              <a:buNone/>
            </a:pP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Reminders and Upcoming Events</a:t>
            </a:r>
            <a:endParaRPr lang="en-US" dirty="0"/>
          </a:p>
        </p:txBody>
      </p:sp>
      <p:sp>
        <p:nvSpPr>
          <p:cNvPr id="3" name="Content Placeholder 2"/>
          <p:cNvSpPr>
            <a:spLocks noGrp="1"/>
          </p:cNvSpPr>
          <p:nvPr>
            <p:ph idx="1"/>
          </p:nvPr>
        </p:nvSpPr>
        <p:spPr>
          <a:xfrm>
            <a:off x="457200" y="1981200"/>
            <a:ext cx="8458200" cy="4525963"/>
          </a:xfrm>
        </p:spPr>
        <p:txBody>
          <a:bodyPr>
            <a:normAutofit fontScale="92500" lnSpcReduction="10000"/>
          </a:bodyPr>
          <a:lstStyle/>
          <a:p>
            <a:r>
              <a:rPr lang="en-US" dirty="0" smtClean="0"/>
              <a:t>Undergrad recruitment fair – Oct. 13, 1:00 – 3:30 pm, BRNG 1222 &amp; BRNG lobby</a:t>
            </a:r>
          </a:p>
          <a:p>
            <a:pPr lvl="1"/>
            <a:r>
              <a:rPr lang="en-US" dirty="0" smtClean="0"/>
              <a:t>Your help with posters? </a:t>
            </a:r>
            <a:r>
              <a:rPr lang="en-US" dirty="0" smtClean="0">
                <a:sym typeface="Wingdings" pitchFamily="2" charset="2"/>
              </a:rPr>
              <a:t></a:t>
            </a:r>
            <a:endParaRPr lang="en-US" dirty="0" smtClean="0"/>
          </a:p>
          <a:p>
            <a:pPr lvl="1"/>
            <a:r>
              <a:rPr lang="en-US" dirty="0" smtClean="0"/>
              <a:t>Your help interacting with prospective graduate students? </a:t>
            </a:r>
            <a:r>
              <a:rPr lang="en-US" dirty="0" smtClean="0">
                <a:sym typeface="Wingdings" pitchFamily="2" charset="2"/>
              </a:rPr>
              <a:t></a:t>
            </a:r>
            <a:endParaRPr lang="en-US" dirty="0" smtClean="0"/>
          </a:p>
          <a:p>
            <a:r>
              <a:rPr lang="en-US" dirty="0" smtClean="0"/>
              <a:t>Recruiting prospective grad students  -- campus visits </a:t>
            </a:r>
          </a:p>
          <a:p>
            <a:r>
              <a:rPr lang="en-US" dirty="0" smtClean="0"/>
              <a:t>NCA Grad Open House, Sunday, Nov 14, 1:00 – 4:00 pm, Grand Ballroom, Hilton San Francisco</a:t>
            </a:r>
          </a:p>
          <a:p>
            <a:r>
              <a:rPr lang="en-US" dirty="0" smtClean="0"/>
              <a:t>NCA practice session forthcoming</a:t>
            </a:r>
          </a:p>
          <a:p>
            <a:r>
              <a:rPr lang="en-US" dirty="0" smtClean="0"/>
              <a:t>Revised teaching policy passed</a:t>
            </a:r>
          </a:p>
          <a:p>
            <a:r>
              <a:rPr lang="en-US" dirty="0" smtClean="0"/>
              <a:t>Harlan Award – call will go out in January</a:t>
            </a:r>
          </a:p>
          <a:p>
            <a:r>
              <a:rPr lang="en-US" dirty="0" smtClean="0"/>
              <a:t>What things would be helpful to have on website?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b="1" dirty="0" smtClean="0"/>
          </a:p>
          <a:p>
            <a:pPr algn="ctr">
              <a:buNone/>
            </a:pPr>
            <a:endParaRPr lang="en-US" b="1" dirty="0"/>
          </a:p>
          <a:p>
            <a:pPr algn="ctr">
              <a:buNone/>
            </a:pPr>
            <a:r>
              <a:rPr lang="en-US" b="1" dirty="0" smtClean="0"/>
              <a:t>Discussion and Questions</a:t>
            </a:r>
            <a:endParaRPr lang="en-US"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73</TotalTime>
  <Words>493</Words>
  <Application>Microsoft Office PowerPoint</Application>
  <PresentationFormat>On-screen Show (4:3)</PresentationFormat>
  <Paragraphs>71</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Re-Orientation</vt:lpstr>
      <vt:lpstr>Plans of Study (POS)</vt:lpstr>
      <vt:lpstr>Benchmarks for Thesis Track Masters</vt:lpstr>
      <vt:lpstr>Benchmarks for Non-thesis Track Masters</vt:lpstr>
      <vt:lpstr>Benchmarks Additional Information</vt:lpstr>
      <vt:lpstr>Reminders and Upcoming Events</vt:lpstr>
      <vt:lpstr>Reminders and Upcoming Events</vt:lpstr>
      <vt:lpstr>Slide 8</vt:lpstr>
    </vt:vector>
  </TitlesOfParts>
  <Company>Purdue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Re-Orientation</dc:title>
  <dc:creator>Stacey Connaughton</dc:creator>
  <cp:lastModifiedBy>CLA</cp:lastModifiedBy>
  <cp:revision>16</cp:revision>
  <dcterms:created xsi:type="dcterms:W3CDTF">2010-09-22T13:20:42Z</dcterms:created>
  <dcterms:modified xsi:type="dcterms:W3CDTF">2010-10-06T00:00:34Z</dcterms:modified>
</cp:coreProperties>
</file>